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56" autoAdjust="0"/>
    <p:restoredTop sz="94660"/>
  </p:normalViewPr>
  <p:slideViewPr>
    <p:cSldViewPr showGuides="1">
      <p:cViewPr varScale="1">
        <p:scale>
          <a:sx n="114" d="100"/>
          <a:sy n="114" d="100"/>
        </p:scale>
        <p:origin x="1362" y="114"/>
      </p:cViewPr>
      <p:guideLst>
        <p:guide orient="horz" pos="2160"/>
        <p:guide orient="horz" pos="255"/>
        <p:guide orient="horz" pos="1139"/>
        <p:guide orient="horz" pos="1095"/>
        <p:guide orient="horz" pos="4065"/>
        <p:guide orient="horz" pos="4201"/>
        <p:guide pos="2880"/>
        <p:guide pos="476"/>
        <p:guide pos="5193"/>
        <p:guide pos="546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16/12/2022</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la 3</a:t>
            </a:r>
            <a:r>
              <a:rPr lang="fr-FR" sz="2800" b="1" baseline="30000" dirty="0">
                <a:solidFill>
                  <a:srgbClr val="005696"/>
                </a:solidFill>
              </a:rPr>
              <a:t>e</a:t>
            </a:r>
            <a:endParaRPr lang="fr-FR" sz="2800" b="1" dirty="0">
              <a:solidFill>
                <a:srgbClr val="005696"/>
              </a:solidFill>
            </a:endParaRPr>
          </a:p>
          <a:p>
            <a:pPr lvl="1"/>
            <a:endParaRPr lang="fr-FR" sz="2800" b="1" dirty="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a:t>2022-2023</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d’établissement.</a:t>
            </a: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spTree>
    <p:extLst>
      <p:ext uri="{BB962C8B-B14F-4D97-AF65-F5344CB8AC3E}">
        <p14:creationId xmlns:p14="http://schemas.microsoft.com/office/powerpoint/2010/main" val="40610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3</a:t>
            </a:r>
            <a:r>
              <a:rPr lang="fr-FR" sz="4000" dirty="0">
                <a:solidFill>
                  <a:schemeClr val="bg1"/>
                </a:solidFill>
              </a:rPr>
              <a:t>.</a:t>
            </a:r>
            <a:r>
              <a:rPr lang="fr-FR" sz="3600" dirty="0">
                <a:solidFill>
                  <a:schemeClr val="bg1"/>
                </a:solidFill>
              </a:rPr>
              <a:t>Validation des intentions d’orientation</a:t>
            </a:r>
          </a:p>
        </p:txBody>
      </p:sp>
    </p:spTree>
    <p:extLst>
      <p:ext uri="{BB962C8B-B14F-4D97-AF65-F5344CB8AC3E}">
        <p14:creationId xmlns:p14="http://schemas.microsoft.com/office/powerpoint/2010/main" val="310134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doit être validé pour être enregistr</a:t>
            </a:r>
            <a:r>
              <a:rPr lang="fr-FR" b="1" dirty="0">
                <a:solidFill>
                  <a:srgbClr val="002060"/>
                </a:solidFill>
              </a:rPr>
              <a:t>é.</a:t>
            </a: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spTree>
    <p:extLst>
      <p:ext uri="{BB962C8B-B14F-4D97-AF65-F5344CB8AC3E}">
        <p14:creationId xmlns:p14="http://schemas.microsoft.com/office/powerpoint/2010/main" val="243224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Un courriel avec le récapitulatif des intentions d’orientation saisies est transmis à chaque représentant légal. </a:t>
            </a:r>
          </a:p>
          <a:p>
            <a:endParaRPr lang="fr-FR" sz="1600" b="1" dirty="0">
              <a:solidFill>
                <a:srgbClr val="002060"/>
              </a:solidFill>
            </a:endParaRPr>
          </a:p>
          <a:p>
            <a:r>
              <a:rPr lang="fr-FR" sz="1600" b="1" dirty="0">
                <a:solidFill>
                  <a:srgbClr val="002060"/>
                </a:solidFill>
              </a:rPr>
              <a:t>Les intentions peuvent être modifiées jusqu’à la fermeture du service. </a:t>
            </a:r>
          </a:p>
        </p:txBody>
      </p:sp>
    </p:spTree>
    <p:extLst>
      <p:ext uri="{BB962C8B-B14F-4D97-AF65-F5344CB8AC3E}">
        <p14:creationId xmlns:p14="http://schemas.microsoft.com/office/powerpoint/2010/main" val="382834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a:solidFill>
                  <a:schemeClr val="bg1"/>
                </a:solidFill>
              </a:rPr>
              <a:t> </a:t>
            </a:r>
            <a:r>
              <a:rPr lang="fr-FR" sz="3600" dirty="0">
                <a:solidFill>
                  <a:schemeClr val="bg1"/>
                </a:solidFill>
              </a:rPr>
              <a:t>4</a:t>
            </a:r>
            <a:r>
              <a:rPr lang="fr-FR" sz="3600" i="1" dirty="0">
                <a:solidFill>
                  <a:schemeClr val="bg1"/>
                </a:solidFill>
              </a:rPr>
              <a:t>. </a:t>
            </a:r>
            <a:r>
              <a:rPr lang="fr-FR" sz="3600" dirty="0">
                <a:solidFill>
                  <a:schemeClr val="bg1"/>
                </a:solidFill>
              </a:rPr>
              <a:t>Consultation et accusé de réception   de l’avis provisoire du conseil de classe </a:t>
            </a:r>
          </a:p>
        </p:txBody>
      </p:sp>
    </p:spTree>
    <p:extLst>
      <p:ext uri="{BB962C8B-B14F-4D97-AF65-F5344CB8AC3E}">
        <p14:creationId xmlns:p14="http://schemas.microsoft.com/office/powerpoint/2010/main" val="16817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Consultation et accusé de réception de l’avis provisoire du conseil de classe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spTree>
    <p:extLst>
      <p:ext uri="{BB962C8B-B14F-4D97-AF65-F5344CB8AC3E}">
        <p14:creationId xmlns:p14="http://schemas.microsoft.com/office/powerpoint/2010/main" val="248405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a:solidFill>
                <a:schemeClr val="bg1"/>
              </a:solidFill>
            </a:endParaRPr>
          </a:p>
          <a:p>
            <a:endParaRPr lang="fr-FR" sz="3200" b="1" dirty="0">
              <a:solidFill>
                <a:schemeClr val="bg1"/>
              </a:solidFill>
            </a:endParaRPr>
          </a:p>
          <a:p>
            <a:pPr marL="342900" indent="-342900">
              <a:buAutoNum type="arabicPeriod"/>
            </a:pPr>
            <a:r>
              <a:rPr lang="fr-FR" sz="3200" b="1" dirty="0">
                <a:solidFill>
                  <a:schemeClr val="bg1"/>
                </a:solidFill>
              </a:rPr>
              <a:t> Connexion au service en ligne Orientation</a:t>
            </a:r>
          </a:p>
          <a:p>
            <a:endParaRPr lang="fr-FR" sz="3200" b="1" dirty="0">
              <a:solidFill>
                <a:schemeClr val="bg1"/>
              </a:solidFill>
            </a:endParaRPr>
          </a:p>
          <a:p>
            <a:r>
              <a:rPr lang="fr-FR" sz="2400" b="1" dirty="0">
                <a:solidFill>
                  <a:schemeClr val="bg1"/>
                </a:solidFill>
              </a:rPr>
              <a:t>Compatible avec tous types de supports, tablettes,    smartphones, ordinateurs</a:t>
            </a:r>
          </a:p>
          <a:p>
            <a:endParaRPr lang="fr-FR" sz="2400" b="1" dirty="0">
              <a:solidFill>
                <a:schemeClr val="bg1"/>
              </a:solidFill>
            </a:endParaRPr>
          </a:p>
          <a:p>
            <a:r>
              <a:rPr lang="fr-FR" sz="2400" b="1" dirty="0">
                <a:solidFill>
                  <a:schemeClr val="bg1"/>
                </a:solidFill>
              </a:rPr>
              <a:t>Accès avec l’adresse unique teleservices.education.gouv.fr</a:t>
            </a: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spTree>
    <p:extLst>
      <p:ext uri="{BB962C8B-B14F-4D97-AF65-F5344CB8AC3E}">
        <p14:creationId xmlns:p14="http://schemas.microsoft.com/office/powerpoint/2010/main" val="387072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dirty="0"/>
              <a:t> </a:t>
            </a:r>
            <a:r>
              <a:rPr lang="fr-FR" sz="2000" dirty="0">
                <a:solidFill>
                  <a:srgbClr val="005696"/>
                </a:solidFill>
              </a:rPr>
              <a:t>Connexion au service en ligne Orientation</a:t>
            </a: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algn="just" defTabSz="1219170">
              <a:buNone/>
            </a:pPr>
            <a:r>
              <a:rPr lang="fr-FR" sz="1600" dirty="0">
                <a:solidFill>
                  <a:srgbClr val="002060"/>
                </a:solidFill>
              </a:rPr>
              <a:t>Le compte d’un représentant légal permet de saisir les intentions d’orientation et d’accuser réception de l’avis donné par le conseil de classe. </a:t>
            </a:r>
          </a:p>
          <a:p>
            <a:pPr marL="0" indent="0" algn="just" defTabSz="1219170">
              <a:buNone/>
            </a:pPr>
            <a:endParaRPr lang="fr-FR" sz="1600" dirty="0">
              <a:solidFill>
                <a:srgbClr val="002060"/>
              </a:solidFill>
            </a:endParaRPr>
          </a:p>
          <a:p>
            <a:pPr marL="0" indent="0" algn="just" defTabSz="1219170">
              <a:buNone/>
            </a:pPr>
            <a:r>
              <a:rPr lang="fr-FR" sz="1600" dirty="0">
                <a:solidFill>
                  <a:srgbClr val="002060"/>
                </a:solidFill>
              </a:rPr>
              <a:t>Le compte 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spTree>
    <p:extLst>
      <p:ext uri="{BB962C8B-B14F-4D97-AF65-F5344CB8AC3E}">
        <p14:creationId xmlns:p14="http://schemas.microsoft.com/office/powerpoint/2010/main" val="194134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defTabSz="1219170">
              <a:buNone/>
            </a:pPr>
            <a:br>
              <a:rPr lang="fr-FR" sz="1800" dirty="0">
                <a:solidFill>
                  <a:schemeClr val="bg1"/>
                </a:solidFill>
              </a:rPr>
            </a:br>
            <a:br>
              <a:rPr lang="fr-FR" sz="1800" dirty="0">
                <a:solidFill>
                  <a:schemeClr val="bg1"/>
                </a:solidFill>
              </a:rPr>
            </a:br>
            <a:r>
              <a:rPr lang="fr-FR" sz="1600" dirty="0">
                <a:solidFill>
                  <a:srgbClr val="002060"/>
                </a:solidFill>
              </a:rPr>
              <a:t>Connexion au portail Scolarité services avec mon compte </a:t>
            </a:r>
            <a:r>
              <a:rPr lang="fr-FR" sz="1600" dirty="0" err="1">
                <a:solidFill>
                  <a:srgbClr val="002060"/>
                </a:solidFill>
              </a:rPr>
              <a:t>EduConnect</a:t>
            </a:r>
            <a:r>
              <a:rPr lang="fr-FR" sz="1600" dirty="0">
                <a:solidFill>
                  <a:srgbClr val="002060"/>
                </a:solidFill>
              </a:rPr>
              <a:t>.</a:t>
            </a:r>
            <a:br>
              <a:rPr lang="fr-FR" sz="1600" dirty="0">
                <a:solidFill>
                  <a:srgbClr val="002060"/>
                </a:solidFill>
              </a:rPr>
            </a:br>
            <a:br>
              <a:rPr lang="fr-FR" sz="1600" dirty="0">
                <a:solidFill>
                  <a:srgbClr val="002060"/>
                </a:solidFill>
              </a:rPr>
            </a:br>
            <a:r>
              <a:rPr lang="fr-FR" sz="1600" dirty="0">
                <a:solidFill>
                  <a:srgbClr val="002060"/>
                </a:solidFill>
              </a:rPr>
              <a:t>Accès avec l’identifiant et le mot de passe  transmis par le chef d’établissement.</a:t>
            </a:r>
            <a:br>
              <a:rPr lang="fr-FR" sz="1600" dirty="0">
                <a:solidFill>
                  <a:srgbClr val="002060"/>
                </a:solidFill>
              </a:rPr>
            </a:br>
            <a:br>
              <a:rPr lang="fr-FR" sz="1800" dirty="0">
                <a:solidFill>
                  <a:srgbClr val="002060"/>
                </a:solidFill>
              </a:rPr>
            </a:br>
            <a:r>
              <a:rPr lang="fr-FR" sz="1800" b="0" dirty="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2"/>
          <a:stretch>
            <a:fillRect/>
          </a:stretch>
        </p:blipFill>
        <p:spPr>
          <a:xfrm>
            <a:off x="1043608" y="1844824"/>
            <a:ext cx="6802477" cy="4248000"/>
          </a:xfrm>
          <a:prstGeom prst="rect">
            <a:avLst/>
          </a:prstGeom>
        </p:spPr>
      </p:pic>
    </p:spTree>
    <p:extLst>
      <p:ext uri="{BB962C8B-B14F-4D97-AF65-F5344CB8AC3E}">
        <p14:creationId xmlns:p14="http://schemas.microsoft.com/office/powerpoint/2010/main" val="174174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spTree>
    <p:extLst>
      <p:ext uri="{BB962C8B-B14F-4D97-AF65-F5344CB8AC3E}">
        <p14:creationId xmlns:p14="http://schemas.microsoft.com/office/powerpoint/2010/main" val="63226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de la date indiquée par le chef d’établissement.</a:t>
            </a: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spTree>
    <p:extLst>
      <p:ext uri="{BB962C8B-B14F-4D97-AF65-F5344CB8AC3E}">
        <p14:creationId xmlns:p14="http://schemas.microsoft.com/office/powerpoint/2010/main" val="6214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2. Saisie des intentions d’orientation</a:t>
            </a:r>
          </a:p>
        </p:txBody>
      </p:sp>
    </p:spTree>
    <p:extLst>
      <p:ext uri="{BB962C8B-B14F-4D97-AF65-F5344CB8AC3E}">
        <p14:creationId xmlns:p14="http://schemas.microsoft.com/office/powerpoint/2010/main" val="407666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Présentation de chaque phase pour repérer les différentes étapes.</a:t>
            </a:r>
          </a:p>
        </p:txBody>
      </p:sp>
    </p:spTree>
    <p:extLst>
      <p:ext uri="{BB962C8B-B14F-4D97-AF65-F5344CB8AC3E}">
        <p14:creationId xmlns:p14="http://schemas.microsoft.com/office/powerpoint/2010/main" val="282324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a:solidFill>
                <a:schemeClr val="bg1"/>
              </a:solidFill>
            </a:endParaRPr>
          </a:p>
          <a:p>
            <a:pPr algn="just"/>
            <a:r>
              <a:rPr lang="fr-FR" sz="1600" b="1" dirty="0">
                <a:solidFill>
                  <a:srgbClr val="002060"/>
                </a:solidFill>
              </a:rPr>
              <a:t>Le bouton « + Ajouter une intention » ouvre une pop-up qui permet la sélection d’une voie d’orientation, les intentions doivent être validées pour être enregistrées.</a:t>
            </a: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spTree>
    <p:extLst>
      <p:ext uri="{BB962C8B-B14F-4D97-AF65-F5344CB8AC3E}">
        <p14:creationId xmlns:p14="http://schemas.microsoft.com/office/powerpoint/2010/main" val="334284822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purl.org/dc/dcmitype/"/>
    <ds:schemaRef ds:uri="http://schemas.microsoft.com/office/2006/documentManagement/typ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476</TotalTime>
  <Words>415</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le chef d’établissement.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sec2</cp:lastModifiedBy>
  <cp:revision>59</cp:revision>
  <dcterms:created xsi:type="dcterms:W3CDTF">2020-03-05T15:21:24Z</dcterms:created>
  <dcterms:modified xsi:type="dcterms:W3CDTF">2022-12-16T07:29:34Z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